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3"/>
    <p:sldId id="271" r:id="rId4"/>
    <p:sldId id="304" r:id="rId5"/>
    <p:sldId id="281" r:id="rId6"/>
    <p:sldId id="287" r:id="rId7"/>
    <p:sldId id="421" r:id="rId8"/>
    <p:sldId id="414" r:id="rId9"/>
    <p:sldId id="415" r:id="rId10"/>
    <p:sldId id="418" r:id="rId11"/>
    <p:sldId id="416" r:id="rId12"/>
    <p:sldId id="39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2F98"/>
    <a:srgbClr val="C638B8"/>
    <a:srgbClr val="B333A7"/>
    <a:srgbClr val="B131A5"/>
    <a:srgbClr val="CC48BF"/>
    <a:srgbClr val="D466CA"/>
    <a:srgbClr val="88287F"/>
    <a:srgbClr val="DD8BD5"/>
    <a:srgbClr val="D777CE"/>
    <a:srgbClr val="E3A1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6274748" y="140166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6307936" y="2882978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6341124" y="436429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9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112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092652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737875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83097" y="1756243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917340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5293402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669465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031024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5470282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8909540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8909541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20"/>
          </p:nvPr>
        </p:nvSpPr>
        <p:spPr>
          <a:xfrm>
            <a:off x="5470283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21"/>
          </p:nvPr>
        </p:nvSpPr>
        <p:spPr>
          <a:xfrm>
            <a:off x="2031024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100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105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9" grpId="0"/>
      <p:bldP spid="21" grpId="0"/>
      <p:bldP spid="23" grpId="0"/>
      <p:bldP spid="25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768381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3560323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352265" y="2574142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9144207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77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4"/>
          </p:nvPr>
        </p:nvSpPr>
        <p:spPr>
          <a:xfrm>
            <a:off x="633984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5"/>
          </p:nvPr>
        </p:nvSpPr>
        <p:spPr>
          <a:xfrm>
            <a:off x="739140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16"/>
          </p:nvPr>
        </p:nvSpPr>
        <p:spPr>
          <a:xfrm>
            <a:off x="844296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/>
          <p:cNvSpPr>
            <a:spLocks noGrp="1"/>
          </p:cNvSpPr>
          <p:nvPr>
            <p:ph type="pic" sz="quarter" idx="17"/>
          </p:nvPr>
        </p:nvSpPr>
        <p:spPr>
          <a:xfrm>
            <a:off x="949452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8"/>
          </p:nvPr>
        </p:nvSpPr>
        <p:spPr>
          <a:xfrm>
            <a:off x="1054608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19"/>
          </p:nvPr>
        </p:nvSpPr>
        <p:spPr>
          <a:xfrm>
            <a:off x="633984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4" name="Picture Placeholder 43"/>
          <p:cNvSpPr>
            <a:spLocks noGrp="1"/>
          </p:cNvSpPr>
          <p:nvPr>
            <p:ph type="pic" sz="quarter" idx="20"/>
          </p:nvPr>
        </p:nvSpPr>
        <p:spPr>
          <a:xfrm>
            <a:off x="739140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6" name="Picture Placeholder 45"/>
          <p:cNvSpPr>
            <a:spLocks noGrp="1"/>
          </p:cNvSpPr>
          <p:nvPr>
            <p:ph type="pic" sz="quarter" idx="21"/>
          </p:nvPr>
        </p:nvSpPr>
        <p:spPr>
          <a:xfrm>
            <a:off x="844296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3" name="Picture Placeholder 52"/>
          <p:cNvSpPr>
            <a:spLocks noGrp="1"/>
          </p:cNvSpPr>
          <p:nvPr>
            <p:ph type="pic" sz="quarter" idx="22"/>
          </p:nvPr>
        </p:nvSpPr>
        <p:spPr>
          <a:xfrm>
            <a:off x="1090342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5" name="Picture Placeholder 54"/>
          <p:cNvSpPr>
            <a:spLocks noGrp="1"/>
          </p:cNvSpPr>
          <p:nvPr>
            <p:ph type="pic" sz="quarter" idx="23"/>
          </p:nvPr>
        </p:nvSpPr>
        <p:spPr>
          <a:xfrm>
            <a:off x="2027602" y="2516575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7" name="Picture Placeholder 56"/>
          <p:cNvSpPr>
            <a:spLocks noGrp="1"/>
          </p:cNvSpPr>
          <p:nvPr>
            <p:ph type="pic" sz="quarter" idx="24"/>
          </p:nvPr>
        </p:nvSpPr>
        <p:spPr>
          <a:xfrm>
            <a:off x="3240723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4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3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 nodePh="1">
                                  <p:stCondLst>
                                    <p:cond delay="520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 nodePh="1">
                                  <p:stCondLst>
                                    <p:cond delay="54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 nodePh="1">
                                  <p:stCondLst>
                                    <p:cond delay="580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5" grpId="0"/>
      <p:bldP spid="37" grpId="0"/>
      <p:bldP spid="39" grpId="0"/>
      <p:bldP spid="42" grpId="0"/>
      <p:bldP spid="44" grpId="0"/>
      <p:bldP spid="46" grpId="0"/>
      <p:bldP spid="53" grpId="0"/>
      <p:bldP spid="55" grpId="0"/>
      <p:bldP spid="57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3058863" y="907332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079328" y="2781938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3099793" y="4656544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6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1370250" y="2212977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1370249" y="5127134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586799" y="2210633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6586798" y="5124790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5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9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141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540933" y="2089380"/>
            <a:ext cx="4516967" cy="2861646"/>
          </a:xfrm>
          <a:custGeom>
            <a:avLst/>
            <a:gdLst>
              <a:gd name="connsiteX0" fmla="*/ 24610 w 4516967"/>
              <a:gd name="connsiteY0" fmla="*/ 0 h 2861646"/>
              <a:gd name="connsiteX1" fmla="*/ 4492357 w 4516967"/>
              <a:gd name="connsiteY1" fmla="*/ 0 h 2861646"/>
              <a:gd name="connsiteX2" fmla="*/ 4516967 w 4516967"/>
              <a:gd name="connsiteY2" fmla="*/ 24610 h 2861646"/>
              <a:gd name="connsiteX3" fmla="*/ 4516967 w 4516967"/>
              <a:gd name="connsiteY3" fmla="*/ 2837036 h 2861646"/>
              <a:gd name="connsiteX4" fmla="*/ 4492357 w 4516967"/>
              <a:gd name="connsiteY4" fmla="*/ 2861646 h 2861646"/>
              <a:gd name="connsiteX5" fmla="*/ 24610 w 4516967"/>
              <a:gd name="connsiteY5" fmla="*/ 2861646 h 2861646"/>
              <a:gd name="connsiteX6" fmla="*/ 0 w 4516967"/>
              <a:gd name="connsiteY6" fmla="*/ 2837036 h 2861646"/>
              <a:gd name="connsiteX7" fmla="*/ 0 w 4516967"/>
              <a:gd name="connsiteY7" fmla="*/ 24610 h 2861646"/>
              <a:gd name="connsiteX8" fmla="*/ 24610 w 4516967"/>
              <a:gd name="connsiteY8" fmla="*/ 0 h 2861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16967" h="2861646">
                <a:moveTo>
                  <a:pt x="24610" y="0"/>
                </a:moveTo>
                <a:lnTo>
                  <a:pt x="4492357" y="0"/>
                </a:lnTo>
                <a:cubicBezTo>
                  <a:pt x="4505949" y="0"/>
                  <a:pt x="4516967" y="11018"/>
                  <a:pt x="4516967" y="24610"/>
                </a:cubicBezTo>
                <a:lnTo>
                  <a:pt x="4516967" y="2837036"/>
                </a:lnTo>
                <a:cubicBezTo>
                  <a:pt x="4516967" y="2850628"/>
                  <a:pt x="4505949" y="2861646"/>
                  <a:pt x="4492357" y="2861646"/>
                </a:cubicBezTo>
                <a:lnTo>
                  <a:pt x="24610" y="2861646"/>
                </a:lnTo>
                <a:cubicBezTo>
                  <a:pt x="11018" y="2861646"/>
                  <a:pt x="0" y="2850628"/>
                  <a:pt x="0" y="2837036"/>
                </a:cubicBezTo>
                <a:lnTo>
                  <a:pt x="0" y="24610"/>
                </a:lnTo>
                <a:cubicBezTo>
                  <a:pt x="0" y="11018"/>
                  <a:pt x="11018" y="0"/>
                  <a:pt x="2461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922808" y="1866703"/>
            <a:ext cx="1956412" cy="3462384"/>
          </a:xfrm>
          <a:custGeom>
            <a:avLst/>
            <a:gdLst>
              <a:gd name="connsiteX0" fmla="*/ 16043 w 1956412"/>
              <a:gd name="connsiteY0" fmla="*/ 0 h 3462384"/>
              <a:gd name="connsiteX1" fmla="*/ 1940369 w 1956412"/>
              <a:gd name="connsiteY1" fmla="*/ 0 h 3462384"/>
              <a:gd name="connsiteX2" fmla="*/ 1956412 w 1956412"/>
              <a:gd name="connsiteY2" fmla="*/ 16043 h 3462384"/>
              <a:gd name="connsiteX3" fmla="*/ 1956412 w 1956412"/>
              <a:gd name="connsiteY3" fmla="*/ 3446341 h 3462384"/>
              <a:gd name="connsiteX4" fmla="*/ 1940369 w 1956412"/>
              <a:gd name="connsiteY4" fmla="*/ 3462384 h 3462384"/>
              <a:gd name="connsiteX5" fmla="*/ 16043 w 1956412"/>
              <a:gd name="connsiteY5" fmla="*/ 3462384 h 3462384"/>
              <a:gd name="connsiteX6" fmla="*/ 0 w 1956412"/>
              <a:gd name="connsiteY6" fmla="*/ 3446341 h 3462384"/>
              <a:gd name="connsiteX7" fmla="*/ 0 w 1956412"/>
              <a:gd name="connsiteY7" fmla="*/ 16043 h 3462384"/>
              <a:gd name="connsiteX8" fmla="*/ 16043 w 1956412"/>
              <a:gd name="connsiteY8" fmla="*/ 0 h 346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6412" h="3462384">
                <a:moveTo>
                  <a:pt x="16043" y="0"/>
                </a:moveTo>
                <a:lnTo>
                  <a:pt x="1940369" y="0"/>
                </a:lnTo>
                <a:cubicBezTo>
                  <a:pt x="1949229" y="0"/>
                  <a:pt x="1956412" y="7183"/>
                  <a:pt x="1956412" y="16043"/>
                </a:cubicBezTo>
                <a:lnTo>
                  <a:pt x="1956412" y="3446341"/>
                </a:lnTo>
                <a:cubicBezTo>
                  <a:pt x="1956412" y="3455201"/>
                  <a:pt x="1949229" y="3462384"/>
                  <a:pt x="1940369" y="3462384"/>
                </a:cubicBezTo>
                <a:lnTo>
                  <a:pt x="16043" y="3462384"/>
                </a:lnTo>
                <a:cubicBezTo>
                  <a:pt x="7183" y="3462384"/>
                  <a:pt x="0" y="3455201"/>
                  <a:pt x="0" y="3446341"/>
                </a:cubicBezTo>
                <a:lnTo>
                  <a:pt x="0" y="16043"/>
                </a:lnTo>
                <a:cubicBezTo>
                  <a:pt x="0" y="7183"/>
                  <a:pt x="7183" y="0"/>
                  <a:pt x="1604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574993" y="2282890"/>
            <a:ext cx="1053473" cy="1880890"/>
          </a:xfrm>
          <a:custGeom>
            <a:avLst/>
            <a:gdLst>
              <a:gd name="connsiteX0" fmla="*/ 14180 w 1053473"/>
              <a:gd name="connsiteY0" fmla="*/ 0 h 1880890"/>
              <a:gd name="connsiteX1" fmla="*/ 1039293 w 1053473"/>
              <a:gd name="connsiteY1" fmla="*/ 0 h 1880890"/>
              <a:gd name="connsiteX2" fmla="*/ 1053473 w 1053473"/>
              <a:gd name="connsiteY2" fmla="*/ 14180 h 1880890"/>
              <a:gd name="connsiteX3" fmla="*/ 1053473 w 1053473"/>
              <a:gd name="connsiteY3" fmla="*/ 1866710 h 1880890"/>
              <a:gd name="connsiteX4" fmla="*/ 1039293 w 1053473"/>
              <a:gd name="connsiteY4" fmla="*/ 1880890 h 1880890"/>
              <a:gd name="connsiteX5" fmla="*/ 14180 w 1053473"/>
              <a:gd name="connsiteY5" fmla="*/ 1880890 h 1880890"/>
              <a:gd name="connsiteX6" fmla="*/ 0 w 1053473"/>
              <a:gd name="connsiteY6" fmla="*/ 1866710 h 1880890"/>
              <a:gd name="connsiteX7" fmla="*/ 0 w 1053473"/>
              <a:gd name="connsiteY7" fmla="*/ 14180 h 1880890"/>
              <a:gd name="connsiteX8" fmla="*/ 14180 w 1053473"/>
              <a:gd name="connsiteY8" fmla="*/ 0 h 1880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3473" h="1880890">
                <a:moveTo>
                  <a:pt x="14180" y="0"/>
                </a:moveTo>
                <a:lnTo>
                  <a:pt x="1039293" y="0"/>
                </a:lnTo>
                <a:cubicBezTo>
                  <a:pt x="1047124" y="0"/>
                  <a:pt x="1053473" y="6349"/>
                  <a:pt x="1053473" y="14180"/>
                </a:cubicBezTo>
                <a:lnTo>
                  <a:pt x="1053473" y="1866710"/>
                </a:lnTo>
                <a:cubicBezTo>
                  <a:pt x="1053473" y="1874541"/>
                  <a:pt x="1047124" y="1880890"/>
                  <a:pt x="1039293" y="1880890"/>
                </a:cubicBezTo>
                <a:lnTo>
                  <a:pt x="14180" y="1880890"/>
                </a:lnTo>
                <a:cubicBezTo>
                  <a:pt x="6349" y="1880890"/>
                  <a:pt x="0" y="1874541"/>
                  <a:pt x="0" y="1866710"/>
                </a:cubicBezTo>
                <a:lnTo>
                  <a:pt x="0" y="14180"/>
                </a:lnTo>
                <a:cubicBezTo>
                  <a:pt x="0" y="6349"/>
                  <a:pt x="6349" y="0"/>
                  <a:pt x="141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3825688" y="1131312"/>
            <a:ext cx="4551829" cy="2842948"/>
          </a:xfrm>
          <a:custGeom>
            <a:avLst/>
            <a:gdLst>
              <a:gd name="connsiteX0" fmla="*/ 37895 w 4551829"/>
              <a:gd name="connsiteY0" fmla="*/ 0 h 2815400"/>
              <a:gd name="connsiteX1" fmla="*/ 4513934 w 4551829"/>
              <a:gd name="connsiteY1" fmla="*/ 0 h 2815400"/>
              <a:gd name="connsiteX2" fmla="*/ 4551829 w 4551829"/>
              <a:gd name="connsiteY2" fmla="*/ 37895 h 2815400"/>
              <a:gd name="connsiteX3" fmla="*/ 4551829 w 4551829"/>
              <a:gd name="connsiteY3" fmla="*/ 2777505 h 2815400"/>
              <a:gd name="connsiteX4" fmla="*/ 4513934 w 4551829"/>
              <a:gd name="connsiteY4" fmla="*/ 2815400 h 2815400"/>
              <a:gd name="connsiteX5" fmla="*/ 37895 w 4551829"/>
              <a:gd name="connsiteY5" fmla="*/ 2815400 h 2815400"/>
              <a:gd name="connsiteX6" fmla="*/ 0 w 4551829"/>
              <a:gd name="connsiteY6" fmla="*/ 2777505 h 2815400"/>
              <a:gd name="connsiteX7" fmla="*/ 0 w 4551829"/>
              <a:gd name="connsiteY7" fmla="*/ 37895 h 2815400"/>
              <a:gd name="connsiteX8" fmla="*/ 37895 w 4551829"/>
              <a:gd name="connsiteY8" fmla="*/ 0 h 281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51829" h="2815400">
                <a:moveTo>
                  <a:pt x="37895" y="0"/>
                </a:moveTo>
                <a:lnTo>
                  <a:pt x="4513934" y="0"/>
                </a:lnTo>
                <a:cubicBezTo>
                  <a:pt x="4534863" y="0"/>
                  <a:pt x="4551829" y="16966"/>
                  <a:pt x="4551829" y="37895"/>
                </a:cubicBezTo>
                <a:lnTo>
                  <a:pt x="4551829" y="2777505"/>
                </a:lnTo>
                <a:cubicBezTo>
                  <a:pt x="4551829" y="2798434"/>
                  <a:pt x="4534863" y="2815400"/>
                  <a:pt x="4513934" y="2815400"/>
                </a:cubicBezTo>
                <a:lnTo>
                  <a:pt x="37895" y="2815400"/>
                </a:lnTo>
                <a:cubicBezTo>
                  <a:pt x="16966" y="2815400"/>
                  <a:pt x="0" y="2798434"/>
                  <a:pt x="0" y="2777505"/>
                </a:cubicBezTo>
                <a:lnTo>
                  <a:pt x="0" y="37895"/>
                </a:lnTo>
                <a:cubicBezTo>
                  <a:pt x="0" y="16966"/>
                  <a:pt x="16966" y="0"/>
                  <a:pt x="378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467830" y="2233158"/>
            <a:ext cx="1583576" cy="2106418"/>
          </a:xfrm>
          <a:custGeom>
            <a:avLst/>
            <a:gdLst>
              <a:gd name="connsiteX0" fmla="*/ 21315 w 1583576"/>
              <a:gd name="connsiteY0" fmla="*/ 0 h 2106418"/>
              <a:gd name="connsiteX1" fmla="*/ 1562261 w 1583576"/>
              <a:gd name="connsiteY1" fmla="*/ 0 h 2106418"/>
              <a:gd name="connsiteX2" fmla="*/ 1583576 w 1583576"/>
              <a:gd name="connsiteY2" fmla="*/ 21315 h 2106418"/>
              <a:gd name="connsiteX3" fmla="*/ 1583576 w 1583576"/>
              <a:gd name="connsiteY3" fmla="*/ 2085103 h 2106418"/>
              <a:gd name="connsiteX4" fmla="*/ 1562261 w 1583576"/>
              <a:gd name="connsiteY4" fmla="*/ 2106418 h 2106418"/>
              <a:gd name="connsiteX5" fmla="*/ 21315 w 1583576"/>
              <a:gd name="connsiteY5" fmla="*/ 2106418 h 2106418"/>
              <a:gd name="connsiteX6" fmla="*/ 0 w 1583576"/>
              <a:gd name="connsiteY6" fmla="*/ 2085103 h 2106418"/>
              <a:gd name="connsiteX7" fmla="*/ 0 w 1583576"/>
              <a:gd name="connsiteY7" fmla="*/ 21315 h 2106418"/>
              <a:gd name="connsiteX8" fmla="*/ 21315 w 1583576"/>
              <a:gd name="connsiteY8" fmla="*/ 0 h 2106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83576" h="2106418">
                <a:moveTo>
                  <a:pt x="21315" y="0"/>
                </a:moveTo>
                <a:lnTo>
                  <a:pt x="1562261" y="0"/>
                </a:lnTo>
                <a:cubicBezTo>
                  <a:pt x="1574033" y="0"/>
                  <a:pt x="1583576" y="9543"/>
                  <a:pt x="1583576" y="21315"/>
                </a:cubicBezTo>
                <a:lnTo>
                  <a:pt x="1583576" y="2085103"/>
                </a:lnTo>
                <a:cubicBezTo>
                  <a:pt x="1583576" y="2096875"/>
                  <a:pt x="1574033" y="2106418"/>
                  <a:pt x="1562261" y="2106418"/>
                </a:cubicBezTo>
                <a:lnTo>
                  <a:pt x="21315" y="2106418"/>
                </a:lnTo>
                <a:cubicBezTo>
                  <a:pt x="9543" y="2106418"/>
                  <a:pt x="0" y="2096875"/>
                  <a:pt x="0" y="2085103"/>
                </a:cubicBezTo>
                <a:lnTo>
                  <a:pt x="0" y="21315"/>
                </a:lnTo>
                <a:cubicBezTo>
                  <a:pt x="0" y="9543"/>
                  <a:pt x="9543" y="0"/>
                  <a:pt x="2131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>
          <a:xfrm>
            <a:off x="6845593" y="2445520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6962282" y="1103130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8793278" y="2262896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5"/>
          </p:nvPr>
        </p:nvSpPr>
        <p:spPr>
          <a:xfrm>
            <a:off x="8707111" y="4034835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6"/>
          </p:nvPr>
        </p:nvSpPr>
        <p:spPr>
          <a:xfrm>
            <a:off x="6083388" y="3918722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3" grpId="0"/>
      <p:bldP spid="27" grpId="0"/>
      <p:bldP spid="29" grpId="0"/>
      <p:bldP spid="31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2913607" y="3202357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6559091" y="2708709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9601441" y="3499422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8791359" y="4915040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4913408" y="4910795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66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6" grpId="0"/>
      <p:bldP spid="1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496847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4362431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8219655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6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427762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42060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541344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6144150" y="286463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9069909" y="3123958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6694097" y="1182562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9135460" y="107042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  <p:bldP spid="21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5148776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7742342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0336814" y="1471348"/>
            <a:ext cx="1855187" cy="3899841"/>
          </a:xfrm>
          <a:custGeom>
            <a:avLst/>
            <a:gdLst>
              <a:gd name="connsiteX0" fmla="*/ 370067 w 1855187"/>
              <a:gd name="connsiteY0" fmla="*/ 0 h 3899841"/>
              <a:gd name="connsiteX1" fmla="*/ 1855187 w 1855187"/>
              <a:gd name="connsiteY1" fmla="*/ 0 h 3899841"/>
              <a:gd name="connsiteX2" fmla="*/ 1855187 w 1855187"/>
              <a:gd name="connsiteY2" fmla="*/ 3899841 h 3899841"/>
              <a:gd name="connsiteX3" fmla="*/ 370067 w 1855187"/>
              <a:gd name="connsiteY3" fmla="*/ 3899841 h 3899841"/>
              <a:gd name="connsiteX4" fmla="*/ 0 w 1855187"/>
              <a:gd name="connsiteY4" fmla="*/ 3529774 h 3899841"/>
              <a:gd name="connsiteX5" fmla="*/ 0 w 1855187"/>
              <a:gd name="connsiteY5" fmla="*/ 370067 h 3899841"/>
              <a:gd name="connsiteX6" fmla="*/ 370067 w 1855187"/>
              <a:gd name="connsiteY6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5187" h="3899841">
                <a:moveTo>
                  <a:pt x="370067" y="0"/>
                </a:moveTo>
                <a:lnTo>
                  <a:pt x="1855187" y="0"/>
                </a:lnTo>
                <a:lnTo>
                  <a:pt x="1855187" y="3899841"/>
                </a:ln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5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32500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851210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7741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4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87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132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90311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7"/>
          </p:nvPr>
        </p:nvSpPr>
        <p:spPr>
          <a:xfrm>
            <a:off x="343315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6077452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851884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9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3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45319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41" y="1966483"/>
            <a:ext cx="12091035" cy="3784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cs typeface="+mn-ea"/>
                <a:sym typeface="+mn-lt"/>
              </a:rPr>
              <a:t>Customer Purchasing</a:t>
            </a:r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en-US" sz="8000" dirty="0">
                <a:solidFill>
                  <a:schemeClr val="bg1"/>
                </a:solidFill>
                <a:cs typeface="+mn-ea"/>
                <a:sym typeface="+mn-lt"/>
              </a:rPr>
              <a:t>Capabilities </a:t>
            </a:r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00000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9088089" y="769685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189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137739" y="314077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189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3" name="Smart Business - Peter McIsaac  Corporate Background Music (No Copyright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out="2000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144817" y="261180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 bldLvl="0" animBg="1"/>
      <p:bldP spid="2" grpId="0"/>
      <p:bldP spid="5" grpId="0" bldLvl="0" animBg="1"/>
      <p:bldP spid="6" grpId="0" bldLvl="0" animBg="1"/>
      <p:bldP spid="7" grpId="0" bldLvl="0" animBg="1"/>
      <p:bldP spid="11" grpId="0" bldLvl="0" animBg="1"/>
      <p:bldP spid="12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809750" y="1198245"/>
            <a:ext cx="831405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7.what all techniques were used for data Pre-processing?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A.  </a:t>
            </a:r>
            <a:r>
              <a:rPr 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1.removing null values.</a:t>
            </a:r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     2.scaling using min-max scaler.</a:t>
            </a:r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8.How training was done,which all models were used?</a:t>
            </a:r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 for training we use kmeans,DBscan and hierarchical clustering </a:t>
            </a:r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methods,kmeans gives us best silhotte score,so we use that for prediction.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9.How Prediction was done?</a:t>
            </a:r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 1.if prediction result is cluster 0,means customers purchasing capability       is more.</a:t>
            </a:r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 2.if prediction result is cluster 1,means customer purchasing capability   is partial.</a:t>
            </a:r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 3.if prediction result is 2,means customer purchasing capability is less.</a:t>
            </a:r>
            <a:endParaRPr lang="en-US" sz="20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4903470" y="553085"/>
            <a:ext cx="21272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&amp; A</a:t>
            </a:r>
            <a:endParaRPr lang="en-US" sz="3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Notched Right Arrow 1"/>
          <p:cNvSpPr/>
          <p:nvPr/>
        </p:nvSpPr>
        <p:spPr>
          <a:xfrm>
            <a:off x="14605" y="2499995"/>
            <a:ext cx="1116330" cy="1252855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45319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10586" y="1840821"/>
            <a:ext cx="537083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Thank you</a:t>
            </a:r>
            <a:endParaRPr lang="en-US" sz="88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E30000"/>
              </a:gs>
              <a:gs pos="100000">
                <a:srgbClr val="760303"/>
              </a:gs>
            </a:gsLst>
            <a:lin ang="27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" grpId="0"/>
      <p:bldP spid="5" grpId="0" animBg="1"/>
      <p:bldP spid="6" grpId="0" bldLvl="0" animBg="1"/>
      <p:bldP spid="7" grpId="0" bldLvl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0"/>
          <p:cNvSpPr/>
          <p:nvPr/>
        </p:nvSpPr>
        <p:spPr bwMode="auto">
          <a:xfrm rot="2159452">
            <a:off x="5501914" y="4362634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6569848" y="733387"/>
            <a:ext cx="4916502" cy="5140532"/>
          </a:xfrm>
          <a:prstGeom prst="roundRect">
            <a:avLst>
              <a:gd name="adj" fmla="val 12740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8376696">
            <a:off x="1100178" y="848276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61126" y="1133584"/>
            <a:ext cx="4760625" cy="5530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sz="3000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Arial bold" panose="020B0704020202020204" pitchFamily="34" charset="0"/>
                <a:sym typeface="+mn-lt"/>
              </a:rPr>
              <a:t>Objectives</a:t>
            </a:r>
            <a:endParaRPr lang="en-US" sz="3000" dirty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01874" y="2045742"/>
            <a:ext cx="4861894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Customer Segmentation is the subdivision of a market into discrete customer groups</a:t>
            </a:r>
            <a:endParaRPr lang="en-US" b="1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that share similar characteristics. Customer Segmentation can be a powerful means to identify unsatisfied customer needs. Using the above data, companies can then outperform the competition by developing uniquely appealing products</a:t>
            </a:r>
            <a:endParaRPr lang="en-US" b="1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239994" y="1359382"/>
            <a:ext cx="3530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  <a:sym typeface="+mn-lt"/>
              </a:rPr>
              <a:t>Good Design Solve Problem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  <a:sym typeface="+mn-lt"/>
              </a:rPr>
              <a:t>Something Gallery</a:t>
            </a:r>
            <a:endParaRPr lang="en-U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bold" panose="020B0704020202020204" pitchFamily="34" charset="0"/>
              <a:cs typeface="Arial bold" panose="020B0704020202020204" pitchFamily="34" charset="0"/>
              <a:sym typeface="+mn-lt"/>
            </a:endParaRPr>
          </a:p>
        </p:txBody>
      </p:sp>
      <p:pic>
        <p:nvPicPr>
          <p:cNvPr id="28" name="Picture Placeholder 27"/>
          <p:cNvPicPr>
            <a:picLocks noGrp="1" noChangeAspect="1"/>
          </p:cNvPicPr>
          <p:nvPr>
            <p:ph type="pic" sz="quarter" idx="1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6" r="12356"/>
          <a:stretch>
            <a:fillRect/>
          </a:stretch>
        </p:blipFill>
        <p:spPr>
          <a:xfrm>
            <a:off x="6887845" y="1133475"/>
            <a:ext cx="4285615" cy="4248785"/>
          </a:xfrm>
        </p:spPr>
      </p:pic>
      <p:sp>
        <p:nvSpPr>
          <p:cNvPr id="21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C00000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FE4444"/>
              </a:gs>
              <a:gs pos="100000">
                <a:srgbClr val="832B2B"/>
              </a:gs>
            </a:gsLst>
            <a:lin ang="27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/>
      <p:bldP spid="12" grpId="0"/>
      <p:bldP spid="18" grpId="0"/>
      <p:bldP spid="21" grpId="0" bldLvl="0" animBg="1"/>
      <p:bldP spid="24" grpId="0" bldLvl="0" animBg="1"/>
      <p:bldP spid="2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8920" y="250190"/>
            <a:ext cx="630428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+mj-lt"/>
                <a:cs typeface="Arial bold" panose="020B0704020202020204" pitchFamily="34" charset="0"/>
                <a:sym typeface="+mn-lt"/>
              </a:rPr>
              <a:t>Data sharing agreement</a:t>
            </a:r>
            <a:endParaRPr lang="en-US" sz="4000" b="1" dirty="0">
              <a:solidFill>
                <a:schemeClr val="bg1"/>
              </a:solidFill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6154420" y="87630"/>
            <a:ext cx="5053965" cy="6770370"/>
          </a:xfrm>
          <a:prstGeom prst="rect">
            <a:avLst/>
          </a:prstGeom>
          <a:solidFill>
            <a:schemeClr val="tx2">
              <a:lumMod val="75000"/>
              <a:alpha val="12000"/>
            </a:schemeClr>
          </a:solidFill>
        </p:spPr>
        <p:txBody>
          <a:bodyPr wrap="square" rtlCol="0">
            <a:spAutoFit/>
          </a:bodyPr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BALANCE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BALANCE_FREQUENCY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PURCHASES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ONEOFF_PURCHASES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INSTALLMENTS_PURCHASES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CASH_ADVANCE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PURCHASES_FREQUENCY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ONEOFFPURCHASESFREQUENCY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PURCHASESINSTALLMENTSFREQUENCY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CASHADVANCEFREQUENCY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CASHADVANCETRX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PURCHASES_TRX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CREDIT_LIMIT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PAYMENTS 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MINIMUM_PAYMENTS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PRCFULLPAYMENT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TENURE </a:t>
            </a:r>
            <a:endParaRPr lang="en-US" sz="1400" b="1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8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/>
          <p:cNvSpPr/>
          <p:nvPr/>
        </p:nvSpPr>
        <p:spPr>
          <a:xfrm>
            <a:off x="8100778" y="303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3065" y="231140"/>
            <a:ext cx="42595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  <a:cs typeface="Arial bold" panose="020B0704020202020204" pitchFamily="34" charset="0"/>
                <a:sym typeface="+mn-lt"/>
              </a:rPr>
              <a:t>Architecture</a:t>
            </a:r>
            <a:endParaRPr lang="en-US" sz="4000" dirty="0">
              <a:solidFill>
                <a:schemeClr val="bg1"/>
              </a:solidFill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3556496">
            <a:off x="10661999" y="546642"/>
            <a:ext cx="965588" cy="899406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1890000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71" name="Picture Placeholder 70" descr="Screenshot 2021-09-23 123018"/>
          <p:cNvPicPr>
            <a:picLocks noChangeAspect="1"/>
          </p:cNvPicPr>
          <p:nvPr>
            <p:ph type="pic" sz="quarter" idx="16"/>
          </p:nvPr>
        </p:nvPicPr>
        <p:blipFill>
          <a:blip r:embed="rId1"/>
          <a:stretch>
            <a:fillRect/>
          </a:stretch>
        </p:blipFill>
        <p:spPr>
          <a:xfrm>
            <a:off x="393700" y="1188085"/>
            <a:ext cx="9425940" cy="5313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ldLvl="0" animBg="1"/>
      <p:bldP spid="5" grpId="0"/>
      <p:bldP spid="31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Placeholder 35"/>
          <p:cNvPicPr>
            <a:picLocks noGrp="1" noChangeAspect="1"/>
          </p:cNvPicPr>
          <p:nvPr>
            <p:ph type="pic" sz="quarter" idx="18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7" r="2967"/>
          <a:stretch>
            <a:fillRect/>
          </a:stretch>
        </p:blipFill>
        <p:spPr>
          <a:xfrm>
            <a:off x="7359015" y="793115"/>
            <a:ext cx="4327525" cy="5260975"/>
          </a:xfrm>
        </p:spPr>
      </p:pic>
      <p:sp>
        <p:nvSpPr>
          <p:cNvPr id="6" name="TextBox 5"/>
          <p:cNvSpPr txBox="1"/>
          <p:nvPr/>
        </p:nvSpPr>
        <p:spPr>
          <a:xfrm>
            <a:off x="184785" y="541020"/>
            <a:ext cx="7270115" cy="5723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Architecture Flow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1.we cleaned our data by removing null values because they were very less in number.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2.we apply min-max scaling to scale-down data.and we save this model 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to scale down user input for fiture purpose.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3.we use elbow method to find out number of clusters.we saved this model for cluster prediction of user input.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4.Then we perform principle component analysis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 to convert the features in no of clusters we got in step 3 and for visualization purpose.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18376696">
            <a:off x="364941" y="51535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6" name="Freeform 20"/>
          <p:cNvSpPr/>
          <p:nvPr/>
        </p:nvSpPr>
        <p:spPr bwMode="auto">
          <a:xfrm rot="18376696">
            <a:off x="10124846" y="4589871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5" grpId="0" bldLvl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465455" y="1475105"/>
            <a:ext cx="682561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5. then we plot scatter plot to visualise how well the data is separated.</a:t>
            </a:r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6.we reated a flask app by which based on user data app can predict cluster number.</a:t>
            </a:r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7.we have integrated ui with the app by which user can give data on web browser and get the prediction.</a:t>
            </a:r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8.we deploy this app on Heroku platform.</a:t>
            </a:r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2987675" y="1988185"/>
            <a:ext cx="5945505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Model Training</a:t>
            </a:r>
            <a:endParaRPr lang="en-US" sz="28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we train our data on different unsupervised machine learning algorithms like k-means,DBscan, Hierarchical clustering and we get best performance with k-means clustering.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687195" y="1721485"/>
            <a:ext cx="8282940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Q1) What’s the source of data?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data  for training is taken from kaggle.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2) What was the type of data?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data was the numerical data.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3) What’s the complete flow you followed in this Project?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Refer slide 4th for better Understanding 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5111750" y="556895"/>
            <a:ext cx="1433830" cy="583565"/>
          </a:xfrm>
          <a:prstGeom prst="rect">
            <a:avLst/>
          </a:prstGeom>
          <a:noFill/>
          <a:ln w="28575" cmpd="sng">
            <a:noFill/>
            <a:prstDash val="solid"/>
          </a:ln>
        </p:spPr>
        <p:txBody>
          <a:bodyPr wrap="square" rtlCol="0">
            <a:spAutoFit/>
          </a:bodyPr>
          <a:p>
            <a:r>
              <a:rPr lang="en-US" sz="32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&amp; A</a:t>
            </a:r>
            <a:endParaRPr lang="en-US" sz="32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Notched Right Arrow 9"/>
          <p:cNvSpPr/>
          <p:nvPr/>
        </p:nvSpPr>
        <p:spPr>
          <a:xfrm>
            <a:off x="14605" y="2499995"/>
            <a:ext cx="1116330" cy="1252855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" name="Text Box 6"/>
          <p:cNvSpPr txBox="1"/>
          <p:nvPr/>
        </p:nvSpPr>
        <p:spPr>
          <a:xfrm rot="16200000">
            <a:off x="5758180" y="108585"/>
            <a:ext cx="675005" cy="1403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sz="32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&amp; A</a:t>
            </a:r>
            <a:endParaRPr lang="en-US" sz="32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938655" y="1431290"/>
            <a:ext cx="8314055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4. what is customer segmentation?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A.customer segmentation means forming groups of customers based on some of the similar features.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5.how logs are managed?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A.we have a logger which gives logs with respect to every steps of data transformation and predictions.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6.how training was done?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A.at first we handle the null values and scale our data using minmax scaler.then we use k-means clustering to perform clustering.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Notched Right Arrow 9"/>
          <p:cNvSpPr/>
          <p:nvPr/>
        </p:nvSpPr>
        <p:spPr>
          <a:xfrm>
            <a:off x="14605" y="2499995"/>
            <a:ext cx="1116330" cy="1252855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cx0gmqa">
      <a:majorFont>
        <a:latin typeface="Arial Black"/>
        <a:ea typeface="微软雅黑"/>
        <a:cs typeface=""/>
      </a:majorFont>
      <a:minorFont>
        <a:latin typeface="Arial Black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2922</Words>
  <Application>WPS Presentation</Application>
  <PresentationFormat>宽屏</PresentationFormat>
  <Paragraphs>114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SimSun</vt:lpstr>
      <vt:lpstr>Wingdings</vt:lpstr>
      <vt:lpstr>Arial bold</vt:lpstr>
      <vt:lpstr>Times New Roman</vt:lpstr>
      <vt:lpstr>Arial Black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dreamer</dc:title>
  <dc:creator>copyright@2019—dreamer</dc:creator>
  <dc:description>dreamer2020@qq.com</dc:description>
  <cp:lastModifiedBy>VINAYAK</cp:lastModifiedBy>
  <cp:revision>59</cp:revision>
  <dcterms:created xsi:type="dcterms:W3CDTF">2019-03-24T02:47:00Z</dcterms:created>
  <dcterms:modified xsi:type="dcterms:W3CDTF">2021-09-28T12:10:01Z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F578FDC7A7434C249B0AD991C8ED1952</vt:lpwstr>
  </property>
  <property fmtid="{D5CDD505-2E9C-101B-9397-08002B2CF9AE}" pid="3" name="KSOProductBuildVer">
    <vt:lpwstr>1033-11.2.0.10323</vt:lpwstr>
  </property>
</Properties>
</file>

<file path=docProps/thumbnail.jpeg>
</file>